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15"/>
    <p:restoredTop sz="94650"/>
  </p:normalViewPr>
  <p:slideViewPr>
    <p:cSldViewPr snapToGrid="0">
      <p:cViewPr>
        <p:scale>
          <a:sx n="119" d="100"/>
          <a:sy n="119" d="100"/>
        </p:scale>
        <p:origin x="53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73FE-5F1A-0244-B488-48C2A54CBD70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ACEE4-0318-DA4A-8796-9E5D83F05E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45066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5ACEE4-0318-DA4A-8796-9E5D83F05EB5}" type="slidenum">
              <a:rPr lang="en-CN" smtClean="0"/>
              <a:t>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8076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b="0" i="0" dirty="0">
              <a:latin typeface="Courier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5ACEE4-0318-DA4A-8796-9E5D83F05EB5}" type="slidenum">
              <a:rPr lang="en-CN" smtClean="0"/>
              <a:t>9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02874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88AD-0BFC-CBF3-8635-7714FE992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2C5968-CCB0-2866-363C-D1366DB0CB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83EAD-18A2-27E3-5F2B-60C49932B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0E2B9-05FA-84C2-FB2F-876A2DD64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9F4DB3-C460-088D-4AF8-865A2008E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62049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D9848-7BF6-FED6-4986-77C3A2952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F9120E-0516-3BFE-F627-63569FA8D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2618E-5C81-7F8F-7BF3-477189206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91E79-9922-7835-E4FF-BC235C4F9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70D3C9-47B8-5A06-33FC-8A93F701C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15005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079193-0DFD-0C59-FF5D-B9F82CF47B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D9AB44-329E-DCC8-A95D-95B6AA64C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6AD69-D35F-8DA6-B488-AC65299C0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2FD64-CADD-2A1C-411C-08A8575F1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E2807-5067-864E-ED7B-18A344A8E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80430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542E-49CD-3CC8-F004-F70A2B706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D6709-69BD-FFCE-F5C0-B767B7681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B5DFE-E4C6-124E-5604-0633E53AF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31BDC-04C4-E4D6-A46E-8015BC5A8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0A92D-59AE-50B7-0161-7A54EDBEC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95154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48280-1DE4-5162-1011-228241C08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41DFB-AD92-529F-4AEA-88B19538D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E47EC-623F-0C7C-2E97-A18A62679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82568-2272-9A37-5FD4-443DF6041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6E7C4-E6E6-726F-88D2-29801C0EB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1573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DEA7D-73F7-2B3C-6296-34D0FB586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FBA6E-208C-D07D-2133-61BFD10C30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CE662C-A65E-09E8-AFB9-EDB4592D1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A7AC5B-5222-C735-BB41-6AF8437D2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02E7B2-9312-94DC-3645-F6D9DD398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140EA-635D-8A4B-EB50-79740DC8B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83984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9CF5E-012B-7F9C-3177-CC28511E9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41D2E-1F54-E2E1-ECD7-3ECD0A813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C5DD32-CC74-9F24-E2E0-B53E26611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E320A-E866-8403-244C-99E62ED18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EA3948-A23A-B3C6-A21A-AFD5671FF6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8B5743-A9E7-7C4C-0E0D-0C6FA3565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B0AAF3-FBFD-0C5A-EDC6-B63C738D3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E32330-4F01-54AB-E191-10AAFFB91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6280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37CBD-DA1A-CA24-34AE-D31310DED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774718-5662-ADAE-C724-D832B608C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1C614-9E68-A42B-6028-D25CC8BC4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C664E9-4F0C-1FEC-F79F-30C9E922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74700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123F52-1C7E-FD32-E1E1-E8D9A73A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21D6DC-30BE-F90F-E939-F880C10C9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6DE13A-FC39-92BA-8606-9FB5F3D26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44722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3336C-97F6-4F57-FFA6-1CD56AC72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14154-9D28-0D65-4C04-9040B32C2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708F2-E788-7F95-EDAB-BC72D621D9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31CFEA-242C-9DD2-B18D-B637259B5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E699EF-23CC-7249-DE40-A88FA9EF8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7F1A9E-9C57-D42D-6929-A33ED4CCC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29262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E3481-D91E-68EA-49F0-0A98BCAFD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F127B2-B712-1F9A-065A-8E581E8462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DEBF0B-9DE4-D067-9046-E18473888F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1587C4-EAC8-3E9B-B98A-D32C8CC6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A9156A-DDAF-2397-4C7A-5CDC9A247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EB920-0EA7-E39A-2CB0-9FDBCFC85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7855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1A5F94-42EE-8703-79CF-020A21E58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34D9A-07E1-849A-BAC5-4DB8FE6E8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3C495-9015-C25A-423D-08B5AD4B0C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C5476-B720-2E45-8745-D0DC17B01926}" type="datetimeFigureOut">
              <a:rPr lang="en-CN" smtClean="0"/>
              <a:t>2023/4/10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8D308-4303-97DA-930A-791F8770DF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687CD-FA53-2A18-482E-6E499DCC3F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D0DDE5-CB8E-8E44-89B9-4F70FFD800A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03831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iwc.wpengine.com/" TargetMode="External"/><Relationship Id="rId2" Type="http://schemas.openxmlformats.org/officeDocument/2006/relationships/hyperlink" Target="https://www.who.int/news-room/fact-sheets/detail/depression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hyperlink" Target="https://doi.org/10.1145/3372278.3391932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ladrezazadeh/twitter_depression_detection/blob/main/data/processed/processed_data.csv" TargetMode="External"/><Relationship Id="rId2" Type="http://schemas.openxmlformats.org/officeDocument/2006/relationships/hyperlink" Target="https://www.kaggle.com/datasets/kazanova/sentiment14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xample-ai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58FB4AA-7058-4218-AE65-3ACD24A41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9F4026-C2F4-959B-4BD5-787152582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53626"/>
            <a:ext cx="5334930" cy="3004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1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Classify Depressive Tweet Using Machine Learning Tools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35BC0E3-6FE4-4491-BA19-C0126066A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9082" y="939707"/>
            <a:ext cx="603494" cy="603494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B11BD18-218F-49C7-BE16-82AEA08B2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1453" y="-4098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27DF9188-9C63-57C6-0EBF-B71CC79BD6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48" b="3423"/>
          <a:stretch/>
        </p:blipFill>
        <p:spPr>
          <a:xfrm>
            <a:off x="9547017" y="4405333"/>
            <a:ext cx="2644983" cy="2452667"/>
          </a:xfrm>
          <a:custGeom>
            <a:avLst/>
            <a:gdLst/>
            <a:ahLst/>
            <a:cxnLst/>
            <a:rect l="l" t="t" r="r" b="b"/>
            <a:pathLst>
              <a:path w="2644983" h="2452667">
                <a:moveTo>
                  <a:pt x="1542711" y="0"/>
                </a:moveTo>
                <a:cubicBezTo>
                  <a:pt x="1942094" y="0"/>
                  <a:pt x="2306029" y="151765"/>
                  <a:pt x="2579995" y="400769"/>
                </a:cubicBezTo>
                <a:lnTo>
                  <a:pt x="2644983" y="468935"/>
                </a:lnTo>
                <a:lnTo>
                  <a:pt x="2644983" y="2452667"/>
                </a:lnTo>
                <a:lnTo>
                  <a:pt x="299206" y="2452667"/>
                </a:lnTo>
                <a:lnTo>
                  <a:pt x="233100" y="2358504"/>
                </a:lnTo>
                <a:cubicBezTo>
                  <a:pt x="85367" y="2121846"/>
                  <a:pt x="0" y="1842248"/>
                  <a:pt x="0" y="1542711"/>
                </a:cubicBezTo>
                <a:cubicBezTo>
                  <a:pt x="0" y="690695"/>
                  <a:pt x="690695" y="0"/>
                  <a:pt x="1542711" y="0"/>
                </a:cubicBezTo>
                <a:close/>
              </a:path>
            </a:pathLst>
          </a:cu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C0A97345-CB15-6C39-E427-9B1B474D7A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13501"/>
          <a:stretch/>
        </p:blipFill>
        <p:spPr>
          <a:xfrm>
            <a:off x="6401202" y="1790202"/>
            <a:ext cx="3240592" cy="3240592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pic>
        <p:nvPicPr>
          <p:cNvPr id="9" name="Content Placeholder 8" descr="A picture containing microscope, automaton&#10;&#10;Description automatically generated">
            <a:extLst>
              <a:ext uri="{FF2B5EF4-FFF2-40B4-BE49-F238E27FC236}">
                <a16:creationId xmlns:a16="http://schemas.microsoft.com/office/drawing/2014/main" id="{81C435E7-0A7C-4953-C7BA-E2BE618E4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7662" r="8388" b="-3"/>
          <a:stretch/>
        </p:blipFill>
        <p:spPr>
          <a:xfrm>
            <a:off x="9490668" y="10"/>
            <a:ext cx="2701332" cy="2553877"/>
          </a:xfrm>
          <a:custGeom>
            <a:avLst/>
            <a:gdLst/>
            <a:ahLst/>
            <a:cxnLst/>
            <a:rect l="l" t="t" r="r" b="b"/>
            <a:pathLst>
              <a:path w="2701332" h="2553887">
                <a:moveTo>
                  <a:pt x="348631" y="0"/>
                </a:moveTo>
                <a:lnTo>
                  <a:pt x="2701332" y="0"/>
                </a:lnTo>
                <a:lnTo>
                  <a:pt x="2701332" y="2072295"/>
                </a:lnTo>
                <a:lnTo>
                  <a:pt x="2554656" y="2207207"/>
                </a:lnTo>
                <a:cubicBezTo>
                  <a:pt x="2285380" y="2424077"/>
                  <a:pt x="1943034" y="2553887"/>
                  <a:pt x="1570370" y="2553887"/>
                </a:cubicBezTo>
                <a:cubicBezTo>
                  <a:pt x="703078" y="2553887"/>
                  <a:pt x="0" y="1850809"/>
                  <a:pt x="0" y="983517"/>
                </a:cubicBezTo>
                <a:cubicBezTo>
                  <a:pt x="0" y="640496"/>
                  <a:pt x="109980" y="323163"/>
                  <a:pt x="296602" y="64855"/>
                </a:cubicBezTo>
                <a:close/>
              </a:path>
            </a:pathLst>
          </a:cu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054EDF5-7644-4A95-AB88-057FAB414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598158" y="2804429"/>
            <a:ext cx="0" cy="1597708"/>
          </a:xfrm>
          <a:prstGeom prst="line">
            <a:avLst/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A996627-3E00-4A50-8640-F4F7D38C5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385468" y="3311355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619555D-3337-4F1A-9AFF-1DA3B921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067622" y="5349205"/>
            <a:ext cx="1835725" cy="1850365"/>
          </a:xfrm>
          <a:custGeom>
            <a:avLst/>
            <a:gdLst>
              <a:gd name="connsiteX0" fmla="*/ 1801138 w 1835725"/>
              <a:gd name="connsiteY0" fmla="*/ 1622662 h 1850365"/>
              <a:gd name="connsiteX1" fmla="*/ 1835717 w 1835725"/>
              <a:gd name="connsiteY1" fmla="*/ 1680254 h 1850365"/>
              <a:gd name="connsiteX2" fmla="*/ 1815722 w 1835725"/>
              <a:gd name="connsiteY2" fmla="*/ 1850365 h 1850365"/>
              <a:gd name="connsiteX3" fmla="*/ 1693039 w 1835725"/>
              <a:gd name="connsiteY3" fmla="*/ 1808259 h 1850365"/>
              <a:gd name="connsiteX4" fmla="*/ 1708939 w 1835725"/>
              <a:gd name="connsiteY4" fmla="*/ 1673301 h 1850365"/>
              <a:gd name="connsiteX5" fmla="*/ 1778129 w 1835725"/>
              <a:gd name="connsiteY5" fmla="*/ 1615979 h 1850365"/>
              <a:gd name="connsiteX6" fmla="*/ 1801138 w 1835725"/>
              <a:gd name="connsiteY6" fmla="*/ 1622662 h 1850365"/>
              <a:gd name="connsiteX7" fmla="*/ 1585229 w 1835725"/>
              <a:gd name="connsiteY7" fmla="*/ 764759 h 1850365"/>
              <a:gd name="connsiteX8" fmla="*/ 1623024 w 1835725"/>
              <a:gd name="connsiteY8" fmla="*/ 792810 h 1850365"/>
              <a:gd name="connsiteX9" fmla="*/ 1777614 w 1835725"/>
              <a:gd name="connsiteY9" fmla="*/ 1157141 h 1850365"/>
              <a:gd name="connsiteX10" fmla="*/ 1733799 w 1835725"/>
              <a:gd name="connsiteY10" fmla="*/ 1235532 h 1850365"/>
              <a:gd name="connsiteX11" fmla="*/ 1716464 w 1835725"/>
              <a:gd name="connsiteY11" fmla="*/ 1237722 h 1850365"/>
              <a:gd name="connsiteX12" fmla="*/ 1716464 w 1835725"/>
              <a:gd name="connsiteY12" fmla="*/ 1237913 h 1850365"/>
              <a:gd name="connsiteX13" fmla="*/ 1655409 w 1835725"/>
              <a:gd name="connsiteY13" fmla="*/ 1191717 h 1850365"/>
              <a:gd name="connsiteX14" fmla="*/ 1513200 w 1835725"/>
              <a:gd name="connsiteY14" fmla="*/ 856627 h 1850365"/>
              <a:gd name="connsiteX15" fmla="*/ 1538499 w 1835725"/>
              <a:gd name="connsiteY15" fmla="*/ 770415 h 1850365"/>
              <a:gd name="connsiteX16" fmla="*/ 1585229 w 1835725"/>
              <a:gd name="connsiteY16" fmla="*/ 764759 h 1850365"/>
              <a:gd name="connsiteX17" fmla="*/ 477919 w 1835725"/>
              <a:gd name="connsiteY17" fmla="*/ 21437 h 1850365"/>
              <a:gd name="connsiteX18" fmla="*/ 509236 w 1835725"/>
              <a:gd name="connsiteY18" fmla="*/ 84182 h 1850365"/>
              <a:gd name="connsiteX19" fmla="*/ 445829 w 1835725"/>
              <a:gd name="connsiteY19" fmla="*/ 139871 h 1850365"/>
              <a:gd name="connsiteX20" fmla="*/ 437447 w 1835725"/>
              <a:gd name="connsiteY20" fmla="*/ 139395 h 1850365"/>
              <a:gd name="connsiteX21" fmla="*/ 73211 w 1835725"/>
              <a:gd name="connsiteY21" fmla="*/ 137204 h 1850365"/>
              <a:gd name="connsiteX22" fmla="*/ 749 w 1835725"/>
              <a:gd name="connsiteY22" fmla="*/ 84082 h 1850365"/>
              <a:gd name="connsiteX23" fmla="*/ 53871 w 1835725"/>
              <a:gd name="connsiteY23" fmla="*/ 11621 h 1850365"/>
              <a:gd name="connsiteX24" fmla="*/ 58352 w 1835725"/>
              <a:gd name="connsiteY24" fmla="*/ 11093 h 1850365"/>
              <a:gd name="connsiteX25" fmla="*/ 454020 w 1835725"/>
              <a:gd name="connsiteY25" fmla="*/ 13474 h 1850365"/>
              <a:gd name="connsiteX26" fmla="*/ 477919 w 1835725"/>
              <a:gd name="connsiteY26" fmla="*/ 21437 h 1850365"/>
              <a:gd name="connsiteX27" fmla="*/ 957797 w 1835725"/>
              <a:gd name="connsiteY27" fmla="*/ 167970 h 1850365"/>
              <a:gd name="connsiteX28" fmla="*/ 1286982 w 1835725"/>
              <a:gd name="connsiteY28" fmla="*/ 387616 h 1850365"/>
              <a:gd name="connsiteX29" fmla="*/ 1293725 w 1835725"/>
              <a:gd name="connsiteY29" fmla="*/ 477075 h 1850365"/>
              <a:gd name="connsiteX30" fmla="*/ 1245453 w 1835725"/>
              <a:gd name="connsiteY30" fmla="*/ 499154 h 1850365"/>
              <a:gd name="connsiteX31" fmla="*/ 1245167 w 1835725"/>
              <a:gd name="connsiteY31" fmla="*/ 499154 h 1850365"/>
              <a:gd name="connsiteX32" fmla="*/ 1203638 w 1835725"/>
              <a:gd name="connsiteY32" fmla="*/ 484104 h 1850365"/>
              <a:gd name="connsiteX33" fmla="*/ 900647 w 1835725"/>
              <a:gd name="connsiteY33" fmla="*/ 281508 h 1850365"/>
              <a:gd name="connsiteX34" fmla="*/ 872454 w 1835725"/>
              <a:gd name="connsiteY34" fmla="*/ 196164 h 1850365"/>
              <a:gd name="connsiteX35" fmla="*/ 957797 w 1835725"/>
              <a:gd name="connsiteY35" fmla="*/ 167970 h 1850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35725" h="1850365">
                <a:moveTo>
                  <a:pt x="1801138" y="1622662"/>
                </a:moveTo>
                <a:cubicBezTo>
                  <a:pt x="1822106" y="1633400"/>
                  <a:pt x="1836117" y="1655372"/>
                  <a:pt x="1835717" y="1680254"/>
                </a:cubicBezTo>
                <a:lnTo>
                  <a:pt x="1815722" y="1850365"/>
                </a:lnTo>
                <a:lnTo>
                  <a:pt x="1693039" y="1808259"/>
                </a:lnTo>
                <a:lnTo>
                  <a:pt x="1708939" y="1673301"/>
                </a:ln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F5E7AE0-415D-4236-B5E6-F2FC68DB9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1302" y="6106160"/>
            <a:ext cx="1804272" cy="746882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237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1B17F-18D1-0ABD-A41E-D96B4D497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5139"/>
            <a:ext cx="10515600" cy="4351338"/>
          </a:xfrm>
        </p:spPr>
        <p:txBody>
          <a:bodyPr/>
          <a:lstStyle/>
          <a:p>
            <a:r>
              <a:rPr lang="en-CN" dirty="0"/>
              <a:t>Traditional Classifiers : Logistic Regression, Support Vector Machine, K-Nearest Neighbors Algorithm, Random Forests. Except KNN, all achieved good performace (More than 95%).</a:t>
            </a:r>
          </a:p>
          <a:p>
            <a:endParaRPr lang="en-CN" dirty="0"/>
          </a:p>
          <a:p>
            <a:r>
              <a:rPr lang="en-CN" dirty="0"/>
              <a:t>Deep Learning Model : Long Short Memory</a:t>
            </a:r>
          </a:p>
          <a:p>
            <a:endParaRPr lang="en-CN" dirty="0"/>
          </a:p>
          <a:p>
            <a:r>
              <a:rPr lang="en-CN" dirty="0"/>
              <a:t>Pre Trained Model : BERT, BERT could classify 2000 tweet in 100% correct.</a:t>
            </a:r>
          </a:p>
          <a:p>
            <a:endParaRPr lang="en-C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640DED9-E6AD-09F4-04CF-1414A13C6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052"/>
            <a:ext cx="10515600" cy="948419"/>
          </a:xfrm>
        </p:spPr>
        <p:txBody>
          <a:bodyPr>
            <a:normAutofit/>
          </a:bodyPr>
          <a:lstStyle/>
          <a:p>
            <a:r>
              <a:rPr lang="en-CN" sz="4800" b="1" i="1" dirty="0">
                <a:latin typeface="+mn-lt"/>
              </a:rPr>
              <a:t>Classification Models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687D2CDF-868A-F167-54C3-E20A5AE88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6362" y="183153"/>
            <a:ext cx="2900363" cy="94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927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CC9FE0C-0655-B32C-0EFB-F27416B4B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052"/>
            <a:ext cx="10515600" cy="948419"/>
          </a:xfrm>
        </p:spPr>
        <p:txBody>
          <a:bodyPr>
            <a:normAutofit/>
          </a:bodyPr>
          <a:lstStyle/>
          <a:p>
            <a:r>
              <a:rPr lang="en-CN" sz="4800" b="1" i="1" dirty="0">
                <a:latin typeface="+mn-lt"/>
              </a:rPr>
              <a:t>Web Application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49F843D8-975E-45CD-728E-6D98CEE90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6362" y="183153"/>
            <a:ext cx="2900363" cy="948418"/>
          </a:xfrm>
          <a:prstGeom prst="rect">
            <a:avLst/>
          </a:prstGeom>
        </p:spPr>
      </p:pic>
      <p:pic>
        <p:nvPicPr>
          <p:cNvPr id="1026" name="Picture 2" descr="Image text">
            <a:extLst>
              <a:ext uri="{FF2B5EF4-FFF2-40B4-BE49-F238E27FC236}">
                <a16:creationId xmlns:a16="http://schemas.microsoft.com/office/drawing/2014/main" id="{00D64F29-586A-7D90-5882-5FB9FDCD3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12264"/>
            <a:ext cx="7220445" cy="1716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text">
            <a:extLst>
              <a:ext uri="{FF2B5EF4-FFF2-40B4-BE49-F238E27FC236}">
                <a16:creationId xmlns:a16="http://schemas.microsoft.com/office/drawing/2014/main" id="{4C9CB38E-C83B-8438-1279-A002E3DD1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4160555"/>
            <a:ext cx="7486959" cy="1716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371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9EC31-6F00-9CA1-95FD-3A1117E66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9184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 b="1" i="1" dirty="0"/>
              <a:t>Introduction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B1A51A-924E-6992-9866-ADCF182AD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2706624"/>
            <a:ext cx="6894576" cy="3483864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Depression is a mental health disorder that affects millions of</a:t>
            </a:r>
            <a:r>
              <a:rPr lang="en-US" altLang="zh-CN" b="0" i="0" dirty="0">
                <a:effectLst/>
              </a:rPr>
              <a:t> </a:t>
            </a:r>
            <a:r>
              <a:rPr lang="en-US" b="0" i="0" dirty="0">
                <a:effectLst/>
              </a:rPr>
              <a:t>people. </a:t>
            </a:r>
            <a:r>
              <a:rPr lang="en-US" i="0" dirty="0">
                <a:effectLst/>
              </a:rPr>
              <a:t>Globally, an estimated 5% of adults suffer from depression.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Social media platforms such as Twitter provide an outlet for individuals to express their emotions and thoughts publicly.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Using</a:t>
            </a:r>
            <a:r>
              <a:rPr lang="en-US" altLang="zh-CN" b="0" i="0" dirty="0">
                <a:effectLst/>
              </a:rPr>
              <a:t> machine learning tools to i</a:t>
            </a:r>
            <a:r>
              <a:rPr lang="en-US" b="0" i="0" dirty="0">
                <a:effectLst/>
              </a:rPr>
              <a:t>dentify depressive tweets could allow for targeted interventions and support. </a:t>
            </a:r>
          </a:p>
        </p:txBody>
      </p:sp>
      <p:pic>
        <p:nvPicPr>
          <p:cNvPr id="6" name="Picture 5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03B50174-4DC1-BD03-A0CD-FC39C922F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5963" y="329183"/>
            <a:ext cx="3429969" cy="3429969"/>
          </a:xfrm>
          <a:prstGeom prst="rect">
            <a:avLst/>
          </a:prstGeom>
        </p:spPr>
      </p:pic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2A408882-8A50-0940-B360-58E25F8A9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3840" y="4512996"/>
            <a:ext cx="3995928" cy="130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40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891482-C38A-4F0C-8183-0121632F0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9EC31-6F00-9CA1-95FD-3A1117E66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0129" y="486184"/>
            <a:ext cx="611840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i="1" dirty="0"/>
              <a:t>Motivation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2A408882-8A50-0940-B360-58E25F8A9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6" y="1182178"/>
            <a:ext cx="4100921" cy="1343051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pic>
        <p:nvPicPr>
          <p:cNvPr id="6" name="Picture 5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8B8F51DE-F463-AE11-616D-591A544F2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66" y="3626288"/>
            <a:ext cx="4072421" cy="2647073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9B1A51A-924E-6992-9866-ADCF182AD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0129" y="1811747"/>
            <a:ext cx="6118403" cy="4351338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800" dirty="0"/>
              <a:t>L</a:t>
            </a:r>
            <a:r>
              <a:rPr lang="en-US" sz="2800" b="0" i="0" dirty="0">
                <a:effectLst/>
              </a:rPr>
              <a:t>ack of awareness and knowledge of the symptoms can make it challenging to seek professional help. 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</a:rPr>
              <a:t>Machine learning tools could provide a non-invasive and easily accessible way</a:t>
            </a:r>
            <a:r>
              <a:rPr lang="en-US" sz="2800" dirty="0"/>
              <a:t>.</a:t>
            </a:r>
            <a:endParaRPr lang="en-US" sz="2800" b="0" i="0" dirty="0">
              <a:effectLst/>
            </a:endParaRP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800" dirty="0"/>
              <a:t>H</a:t>
            </a:r>
            <a:r>
              <a:rPr lang="en-US" sz="2800" b="0" i="0" dirty="0">
                <a:effectLst/>
              </a:rPr>
              <a:t>elp find depressive symptoms early. 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2800" dirty="0"/>
              <a:t>Encourage those social media platform like Facebook, TikTok, Instagram add automatically</a:t>
            </a:r>
            <a:r>
              <a:rPr lang="zh-CN" altLang="en-US" sz="2800" dirty="0"/>
              <a:t> </a:t>
            </a:r>
            <a:r>
              <a:rPr lang="en-US" altLang="zh-CN" sz="2800" dirty="0"/>
              <a:t>detection</a:t>
            </a:r>
            <a:r>
              <a:rPr lang="zh-CN" altLang="en-US" sz="2800" dirty="0"/>
              <a:t> </a:t>
            </a:r>
            <a:r>
              <a:rPr lang="en-US" altLang="zh-CN" sz="2800" dirty="0"/>
              <a:t>tool</a:t>
            </a:r>
            <a:r>
              <a:rPr lang="en-US" sz="2800" dirty="0"/>
              <a:t>.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DA4B6E73-2318-4814-8EB1-306D537236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064111">
            <a:off x="-991925" y="5644752"/>
            <a:ext cx="2987899" cy="2987899"/>
          </a:xfrm>
          <a:prstGeom prst="arc">
            <a:avLst>
              <a:gd name="adj1" fmla="val 16200000"/>
              <a:gd name="adj2" fmla="val 21581479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9082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EC31-6F00-9CA1-95FD-3A1117E66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275" y="248078"/>
            <a:ext cx="11447476" cy="818568"/>
          </a:xfrm>
        </p:spPr>
        <p:txBody>
          <a:bodyPr>
            <a:noAutofit/>
          </a:bodyPr>
          <a:lstStyle/>
          <a:p>
            <a:pPr algn="l"/>
            <a:r>
              <a:rPr lang="en-CN" sz="4800" b="1" i="1" dirty="0">
                <a:latin typeface="+mn-lt"/>
              </a:rPr>
              <a:t>Related 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B1A51A-924E-6992-9866-ADCF182AD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275" y="1741339"/>
            <a:ext cx="11601450" cy="4404279"/>
          </a:xfrm>
        </p:spPr>
        <p:txBody>
          <a:bodyPr>
            <a:noAutofit/>
          </a:bodyPr>
          <a:lstStyle/>
          <a:p>
            <a:pPr marL="457200" indent="-457200" algn="l">
              <a:buFont typeface="Wingdings" pitchFamily="2" charset="2"/>
              <a:buChar char="Ø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Early works like </a:t>
            </a:r>
            <a:r>
              <a:rPr lang="en-US" sz="32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Nadeem et al.(2016) used </a:t>
            </a:r>
            <a:r>
              <a:rPr lang="en-US" sz="32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öhne"/>
              </a:rPr>
              <a:t>statistical classifiers to estimate the risk of depression, achieved about 86% accuracy. 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32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Mowery et al.(2016) developed classifiers to detect depressive symptoms from tweets.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Other methods used like fine-tuned models by </a:t>
            </a:r>
            <a:r>
              <a:rPr lang="en-US" sz="32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Söhne"/>
              </a:rPr>
              <a:t>Rizwan et al.(2021) and Lin et al.(2020) combined CNN and BERT to use both visual and textual content.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Söhne"/>
              </a:rPr>
              <a:t>I will explore more on Information</a:t>
            </a:r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Söhne"/>
              </a:rPr>
              <a:t> </a:t>
            </a:r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Söhne"/>
              </a:rPr>
              <a:t>processing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Söhne"/>
              </a:rPr>
              <a:t>, deep learning model, and web application build.</a:t>
            </a:r>
            <a:endParaRPr lang="en-US" sz="32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32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2A408882-8A50-0940-B360-58E25F8A9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6362" y="183153"/>
            <a:ext cx="2900363" cy="94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55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EC31-6F00-9CA1-95FD-3A1117E66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275" y="248078"/>
            <a:ext cx="11447476" cy="818568"/>
          </a:xfrm>
        </p:spPr>
        <p:txBody>
          <a:bodyPr>
            <a:noAutofit/>
          </a:bodyPr>
          <a:lstStyle/>
          <a:p>
            <a:pPr algn="l"/>
            <a:r>
              <a:rPr lang="en-CN" sz="4800" b="1" i="1" dirty="0">
                <a:latin typeface="+mn-lt"/>
              </a:rPr>
              <a:t>Methodology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B1A51A-924E-6992-9866-ADCF182AD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275" y="1751972"/>
            <a:ext cx="11601450" cy="4404279"/>
          </a:xfrm>
        </p:spPr>
        <p:txBody>
          <a:bodyPr>
            <a:noAutofit/>
          </a:bodyPr>
          <a:lstStyle/>
          <a:p>
            <a:pPr marL="457200" indent="-457200" algn="l">
              <a:buFont typeface="Wingdings" pitchFamily="2" charset="2"/>
              <a:buChar char="Ø"/>
            </a:pPr>
            <a:r>
              <a:rPr lang="en-US" sz="32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NLP tools like NLTK to do tweet text process.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32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TF-IDF to extract tweet features. 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Compare traditional classifiers like Logistic Regression, KNN, SVM and Random Forest.</a:t>
            </a: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32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If ne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cessary, LSTM or fine-tuned model like BERT to improve the performance.</a:t>
            </a:r>
            <a:endParaRPr lang="en-US" sz="32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32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Python Flask for backend server, React for frontend UI.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2A408882-8A50-0940-B360-58E25F8A9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6362" y="183153"/>
            <a:ext cx="2900363" cy="94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90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EC31-6F00-9CA1-95FD-3A1117E66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275" y="248078"/>
            <a:ext cx="11447476" cy="818568"/>
          </a:xfrm>
        </p:spPr>
        <p:txBody>
          <a:bodyPr>
            <a:noAutofit/>
          </a:bodyPr>
          <a:lstStyle/>
          <a:p>
            <a:pPr algn="l"/>
            <a:r>
              <a:rPr lang="en-CN" sz="4800" b="1" i="1" dirty="0">
                <a:latin typeface="+mn-lt"/>
              </a:rPr>
              <a:t>Reference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B1A51A-924E-6992-9866-ADCF182AD4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275" y="1624380"/>
            <a:ext cx="11601450" cy="4404279"/>
          </a:xfrm>
        </p:spPr>
        <p:txBody>
          <a:bodyPr>
            <a:noAutofit/>
          </a:bodyPr>
          <a:lstStyle/>
          <a:p>
            <a:pPr marL="457200" indent="-457200" algn="l">
              <a:buAutoNum type="arabicPeriod"/>
            </a:pPr>
            <a:r>
              <a:rPr lang="en-US" sz="20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World Health Organization. "Depression." World Health Organization. </a:t>
            </a:r>
            <a:r>
              <a:rPr lang="en-US" sz="2000" b="0" i="0" u="sng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https://www.who.int/news-room/fact-sheets/detail/depression</a:t>
            </a:r>
            <a:r>
              <a:rPr lang="en-US" sz="2000" b="0" i="0" u="sng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.</a:t>
            </a:r>
            <a:endParaRPr lang="en-US" sz="20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</a:endParaRP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Nadeem, M., Horn, M., Coppersmith, G., Hopkins University, J., &amp; Sen, S. (2016). </a:t>
            </a:r>
            <a:r>
              <a:rPr lang="en-CN" sz="20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Identifying Depression on Twitter</a:t>
            </a: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l">
              <a:buAutoNum type="arabicPeriod"/>
            </a:pP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Mowery, D., Park, A., &amp; Bryan, C. (2016). </a:t>
            </a:r>
            <a:r>
              <a:rPr lang="en-CN" sz="20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Towards Automatically Classifying Depressive Symptoms from Twitter Data for Population Health</a:t>
            </a: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http://liwc.wpengine.com/</a:t>
            </a:r>
            <a:endParaRPr lang="en-CN" sz="2000" kern="100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Lin, C., Hu, P., Su, H., Li, S., Mei, J., Zhou, J., &amp; Leung, H. (2020). SenseMood: Depression detection on social media. </a:t>
            </a:r>
            <a:r>
              <a:rPr lang="en-CN" sz="20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ICMR 2020 - Proceedings of the 2020 International Conference on Multimedia Retrieval</a:t>
            </a: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407–411. </a:t>
            </a: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https://doi.org/10.1145/3372278.3391932</a:t>
            </a:r>
            <a:endParaRPr lang="en-CN" sz="2000" kern="100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Rizwan, M., Mushtaq, M. F., Akram, U., Mehmood, A., Ashraf, I., &amp; Sahelices, B. (2022). Depression Classification From Tweets Using Small Deep Transfer Learning Language Models. </a:t>
            </a:r>
            <a:r>
              <a:rPr lang="en-CN" sz="20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IEEE Access</a:t>
            </a: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CN" sz="20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CN" sz="20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129176–129189. https://doi.org/10.1109/ACCESS.2022.3223049</a:t>
            </a:r>
            <a:endParaRPr lang="en-CN" sz="2000" kern="1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2A408882-8A50-0940-B360-58E25F8A9B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6362" y="183153"/>
            <a:ext cx="2900363" cy="94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16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321C4-DD2B-4C55-0537-F92E03B3B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052"/>
            <a:ext cx="10515600" cy="948419"/>
          </a:xfrm>
        </p:spPr>
        <p:txBody>
          <a:bodyPr>
            <a:normAutofit/>
          </a:bodyPr>
          <a:lstStyle/>
          <a:p>
            <a:r>
              <a:rPr lang="en-CN" sz="4800" b="1" i="1" dirty="0">
                <a:latin typeface="+mn-lt"/>
              </a:rPr>
              <a:t>Methodology</a:t>
            </a:r>
            <a:endParaRPr lang="en-CN" sz="4800" b="1" dirty="0">
              <a:latin typeface="+mn-lt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302A4890-0C76-D41C-B2E1-D151A5A21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6362" y="183153"/>
            <a:ext cx="2900363" cy="948418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5E38FE5-3E64-2B18-6791-06900E6D93AA}"/>
              </a:ext>
            </a:extLst>
          </p:cNvPr>
          <p:cNvSpPr/>
          <p:nvPr/>
        </p:nvSpPr>
        <p:spPr>
          <a:xfrm>
            <a:off x="1106737" y="2505832"/>
            <a:ext cx="2100649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N" dirty="0"/>
              <a:t>Collect Normal Tweet (Label 0)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9570C61-61BE-EC57-FF3C-F5E5327A967E}"/>
              </a:ext>
            </a:extLst>
          </p:cNvPr>
          <p:cNvSpPr/>
          <p:nvPr/>
        </p:nvSpPr>
        <p:spPr>
          <a:xfrm>
            <a:off x="1087798" y="3849749"/>
            <a:ext cx="2100649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N" dirty="0"/>
              <a:t>Collect Depressive Tweet (Label 1)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5C27786-6637-A68A-B7BD-34C2BD5FC7B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07386" y="2963032"/>
            <a:ext cx="1188308" cy="652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421CDF9-7BB1-9AEE-F74F-5347628CAA0A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188447" y="3654101"/>
            <a:ext cx="1188308" cy="652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508DC43-B3E6-9388-0F1A-E0B016EA5864}"/>
              </a:ext>
            </a:extLst>
          </p:cNvPr>
          <p:cNvSpPr/>
          <p:nvPr/>
        </p:nvSpPr>
        <p:spPr>
          <a:xfrm>
            <a:off x="4376755" y="3177791"/>
            <a:ext cx="2100649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N" dirty="0"/>
              <a:t>Text Processing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5E54A72-1B21-9039-32ED-DE61214325C9}"/>
              </a:ext>
            </a:extLst>
          </p:cNvPr>
          <p:cNvSpPr/>
          <p:nvPr/>
        </p:nvSpPr>
        <p:spPr>
          <a:xfrm>
            <a:off x="7071558" y="3192166"/>
            <a:ext cx="2100649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N" dirty="0"/>
              <a:t>Classification Models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DDAC54F-CE32-32EF-ECD7-B77C00037D11}"/>
              </a:ext>
            </a:extLst>
          </p:cNvPr>
          <p:cNvSpPr/>
          <p:nvPr/>
        </p:nvSpPr>
        <p:spPr>
          <a:xfrm>
            <a:off x="9747422" y="3192166"/>
            <a:ext cx="2100649" cy="91440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N" dirty="0"/>
              <a:t>Web Application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7F96D93-CFA8-240D-4859-4FE6D71FB23C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6477404" y="3634991"/>
            <a:ext cx="594154" cy="143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6D81F0-E696-870D-FFA6-7811866D5053}"/>
              </a:ext>
            </a:extLst>
          </p:cNvPr>
          <p:cNvCxnSpPr>
            <a:stCxn id="12" idx="3"/>
            <a:endCxn id="15" idx="1"/>
          </p:cNvCxnSpPr>
          <p:nvPr/>
        </p:nvCxnSpPr>
        <p:spPr>
          <a:xfrm>
            <a:off x="9172207" y="3649366"/>
            <a:ext cx="5752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753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ED84C-CB99-71CC-BBD8-0496EBF96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0274"/>
            <a:ext cx="10515600" cy="4328040"/>
          </a:xfrm>
        </p:spPr>
        <p:txBody>
          <a:bodyPr>
            <a:noAutofit/>
          </a:bodyPr>
          <a:lstStyle/>
          <a:p>
            <a:r>
              <a:rPr lang="en-CN" sz="3200" dirty="0"/>
              <a:t>Normal Tweet come from </a:t>
            </a:r>
            <a:r>
              <a:rPr lang="en-US" sz="3200" dirty="0"/>
              <a:t>t</a:t>
            </a:r>
            <a:r>
              <a:rPr lang="en-US" sz="3200" b="0" i="0" dirty="0">
                <a:effectLst/>
              </a:rPr>
              <a:t>he Sentiment140 dataset </a:t>
            </a:r>
            <a:r>
              <a:rPr lang="en-US" sz="3200" b="0" i="0" u="none" strike="noStrike" dirty="0">
                <a:effectLst/>
                <a:hlinkClick r:id="rId2"/>
              </a:rPr>
              <a:t>https://www.kaggle.com/datasets/kazanova/sentiment140</a:t>
            </a:r>
            <a:r>
              <a:rPr lang="en-US" sz="3200" b="0" i="0" u="none" strike="noStrike" dirty="0">
                <a:effectLst/>
              </a:rPr>
              <a:t>, randomly pick 60,000 tweet.</a:t>
            </a:r>
          </a:p>
          <a:p>
            <a:r>
              <a:rPr lang="en-US" sz="3200" dirty="0"/>
              <a:t>Depressive Tweet come from </a:t>
            </a:r>
            <a:r>
              <a:rPr lang="en-US" sz="3200" b="0" i="0" u="none" strike="noStrike" dirty="0">
                <a:effectLst/>
                <a:hlinkClick r:id="rId3"/>
              </a:rPr>
              <a:t>https://github.com/miladrezazadeh/twitter_depression_detection/blob/main/data/processed/processed_data.csv</a:t>
            </a:r>
            <a:r>
              <a:rPr lang="en-US" sz="3200" dirty="0"/>
              <a:t>, </a:t>
            </a:r>
            <a:r>
              <a:rPr lang="en-US" sz="3200" b="0" i="0" dirty="0">
                <a:solidFill>
                  <a:srgbClr val="E6EDF3"/>
                </a:solidFill>
                <a:effectLst/>
              </a:rPr>
              <a:t> </a:t>
            </a:r>
            <a:r>
              <a:rPr lang="en-US" sz="3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which is a separate dataset of tweets that had been scraped by public Twitter API using keywords related to depression.</a:t>
            </a:r>
          </a:p>
          <a:p>
            <a: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Merge and Shuffle two dataset, Normal Tweet with label 0, Depressive Tweet with label 1.</a:t>
            </a:r>
            <a:endParaRPr lang="en-CN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6436E9C-7FF1-DC94-7CFC-F6F0FC690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052"/>
            <a:ext cx="10515600" cy="948419"/>
          </a:xfrm>
        </p:spPr>
        <p:txBody>
          <a:bodyPr>
            <a:normAutofit/>
          </a:bodyPr>
          <a:lstStyle/>
          <a:p>
            <a:r>
              <a:rPr lang="en-CN" sz="4800" b="1" i="1" dirty="0">
                <a:latin typeface="+mn-lt"/>
              </a:rPr>
              <a:t>Data Collection</a:t>
            </a:r>
          </a:p>
        </p:txBody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5DFA1D66-2292-227D-A38F-0D0924299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6362" y="183153"/>
            <a:ext cx="2900363" cy="94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336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84D48E-6472-CBEF-9038-285CF78B9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052"/>
            <a:ext cx="10515600" cy="948419"/>
          </a:xfrm>
        </p:spPr>
        <p:txBody>
          <a:bodyPr>
            <a:normAutofit/>
          </a:bodyPr>
          <a:lstStyle/>
          <a:p>
            <a:r>
              <a:rPr lang="en-CN" sz="4800" b="1" i="1" dirty="0">
                <a:latin typeface="+mn-lt"/>
              </a:rPr>
              <a:t>Text Processing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22C0E8A6-291F-60CA-BA6E-35D9D7C80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6362" y="183153"/>
            <a:ext cx="2900363" cy="948418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71D5773-F7CC-F82D-A6B9-64E9722C8921}"/>
              </a:ext>
            </a:extLst>
          </p:cNvPr>
          <p:cNvSpPr/>
          <p:nvPr/>
        </p:nvSpPr>
        <p:spPr>
          <a:xfrm>
            <a:off x="3290268" y="1744866"/>
            <a:ext cx="5328001" cy="154682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Input </a:t>
            </a:r>
            <a:r>
              <a:rPr lang="en-US" sz="1600" b="1" i="1" dirty="0">
                <a:solidFill>
                  <a:srgbClr val="212121"/>
                </a:solidFill>
                <a:latin typeface="Courier New" panose="02070309020205020404" pitchFamily="49" charset="0"/>
              </a:rPr>
              <a:t>Text : </a:t>
            </a:r>
            <a:r>
              <a:rPr lang="en-US" sz="16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Hey @username, check out this amazing #AI model! It's capable of understanding and generating text, isn't that awesome? Find more info at: </a:t>
            </a:r>
            <a:r>
              <a:rPr lang="en-US" sz="1600" b="0" i="0" dirty="0">
                <a:effectLst/>
                <a:latin typeface="Courier New" panose="02070309020205020404" pitchFamily="49" charset="0"/>
                <a:hlinkClick r:id="rId4"/>
              </a:rPr>
              <a:t>https://www.example-ai.com/</a:t>
            </a:r>
            <a:r>
              <a:rPr lang="en-US" sz="16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CN" sz="16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🚀</a:t>
            </a:r>
            <a:endParaRPr lang="en-CN" sz="16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122AD92-E451-946F-2241-503AFFFB9965}"/>
              </a:ext>
            </a:extLst>
          </p:cNvPr>
          <p:cNvSpPr/>
          <p:nvPr/>
        </p:nvSpPr>
        <p:spPr>
          <a:xfrm>
            <a:off x="3290268" y="3899083"/>
            <a:ext cx="5328001" cy="90777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 Text :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hey check amazing ai model capable understanding generating text awesome find info</a:t>
            </a:r>
            <a:endParaRPr lang="en-US" sz="1600" b="0" i="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78A3161-FAEC-9915-F8FA-9F9F44B5B634}"/>
              </a:ext>
            </a:extLst>
          </p:cNvPr>
          <p:cNvCxnSpPr>
            <a:cxnSpLocks/>
            <a:stCxn id="13" idx="2"/>
            <a:endCxn id="16" idx="0"/>
          </p:cNvCxnSpPr>
          <p:nvPr/>
        </p:nvCxnSpPr>
        <p:spPr>
          <a:xfrm>
            <a:off x="5954269" y="3291688"/>
            <a:ext cx="0" cy="607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915E34B-DD8B-D9C5-776A-008368A4A70F}"/>
              </a:ext>
            </a:extLst>
          </p:cNvPr>
          <p:cNvSpPr/>
          <p:nvPr/>
        </p:nvSpPr>
        <p:spPr>
          <a:xfrm>
            <a:off x="3290267" y="5445905"/>
            <a:ext cx="5328001" cy="90777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TF-IDF </a:t>
            </a:r>
            <a:r>
              <a:rPr lang="en-US" sz="1600" b="1" i="1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vectorizer : </a:t>
            </a:r>
            <a:r>
              <a:rPr lang="en-US" sz="1600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67317x10000 sparse matrix</a:t>
            </a:r>
            <a:endParaRPr lang="en-US" sz="1600" b="1" i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898D2BB-045B-47A0-00C4-347ED73664BB}"/>
              </a:ext>
            </a:extLst>
          </p:cNvPr>
          <p:cNvCxnSpPr>
            <a:cxnSpLocks/>
          </p:cNvCxnSpPr>
          <p:nvPr/>
        </p:nvCxnSpPr>
        <p:spPr>
          <a:xfrm>
            <a:off x="5938432" y="4806857"/>
            <a:ext cx="0" cy="607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341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2329</TotalTime>
  <Words>724</Words>
  <Application>Microsoft Macintosh PowerPoint</Application>
  <PresentationFormat>Widescreen</PresentationFormat>
  <Paragraphs>50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Söhne</vt:lpstr>
      <vt:lpstr>Arial</vt:lpstr>
      <vt:lpstr>Calibri</vt:lpstr>
      <vt:lpstr>Calibri Light</vt:lpstr>
      <vt:lpstr>Courier</vt:lpstr>
      <vt:lpstr>Courier New</vt:lpstr>
      <vt:lpstr>Wingdings</vt:lpstr>
      <vt:lpstr>Office Theme</vt:lpstr>
      <vt:lpstr>Classify Depressive Tweet Using Machine Learning Tools</vt:lpstr>
      <vt:lpstr>Introduction</vt:lpstr>
      <vt:lpstr>Motivation</vt:lpstr>
      <vt:lpstr>Related Work</vt:lpstr>
      <vt:lpstr>Methodology</vt:lpstr>
      <vt:lpstr>Reference</vt:lpstr>
      <vt:lpstr>Methodology</vt:lpstr>
      <vt:lpstr>Data Collection</vt:lpstr>
      <vt:lpstr>Text Processing</vt:lpstr>
      <vt:lpstr>Classification Models</vt:lpstr>
      <vt:lpstr>Web 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bao jingxuan</dc:creator>
  <cp:lastModifiedBy>bao jingxuan</cp:lastModifiedBy>
  <cp:revision>11</cp:revision>
  <dcterms:created xsi:type="dcterms:W3CDTF">2023-04-03T03:48:21Z</dcterms:created>
  <dcterms:modified xsi:type="dcterms:W3CDTF">2023-04-10T15:47:31Z</dcterms:modified>
</cp:coreProperties>
</file>

<file path=docProps/thumbnail.jpeg>
</file>